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72" r:id="rId5"/>
    <p:sldId id="273" r:id="rId6"/>
    <p:sldId id="275" r:id="rId7"/>
    <p:sldId id="274" r:id="rId8"/>
    <p:sldId id="276" r:id="rId9"/>
    <p:sldId id="277" r:id="rId10"/>
    <p:sldId id="260" r:id="rId11"/>
    <p:sldId id="278" r:id="rId12"/>
    <p:sldId id="279" r:id="rId13"/>
    <p:sldId id="281" r:id="rId14"/>
    <p:sldId id="261" r:id="rId15"/>
    <p:sldId id="280" r:id="rId16"/>
    <p:sldId id="262" r:id="rId17"/>
    <p:sldId id="282" r:id="rId18"/>
    <p:sldId id="263" r:id="rId19"/>
    <p:sldId id="264" r:id="rId20"/>
    <p:sldId id="265" r:id="rId21"/>
    <p:sldId id="266" r:id="rId22"/>
    <p:sldId id="267" r:id="rId23"/>
    <p:sldId id="26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9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3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9283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7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138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25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77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6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9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3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2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1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6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5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0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0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5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Stomach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mtClean="0"/>
              <a:t>منتصر محمد هلال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126"/>
          </a:xfrm>
        </p:spPr>
        <p:txBody>
          <a:bodyPr/>
          <a:lstStyle/>
          <a:p>
            <a:r>
              <a:rPr lang="en-US" b="1" dirty="0"/>
              <a:t>Diagnostic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Endoscopy</a:t>
            </a:r>
          </a:p>
          <a:p>
            <a:r>
              <a:rPr lang="en-US" dirty="0"/>
              <a:t>Before gastric endoscopy, foals up to 20 days of age should </a:t>
            </a:r>
            <a:r>
              <a:rPr lang="en-US" dirty="0" smtClean="0"/>
              <a:t>be held </a:t>
            </a:r>
            <a:r>
              <a:rPr lang="en-US" dirty="0"/>
              <a:t>off feed for 3 hours, whereas older foals require up to </a:t>
            </a:r>
            <a:r>
              <a:rPr lang="en-US" dirty="0" smtClean="0"/>
              <a:t>10 hours </a:t>
            </a:r>
            <a:r>
              <a:rPr lang="en-US" dirty="0"/>
              <a:t>to sufficiently empty the stomach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Adult horses </a:t>
            </a:r>
            <a:r>
              <a:rPr lang="en-US" dirty="0" smtClean="0"/>
              <a:t>should be </a:t>
            </a:r>
            <a:r>
              <a:rPr lang="en-US" dirty="0"/>
              <a:t>held off feed for 24 hours to allow complete </a:t>
            </a:r>
            <a:r>
              <a:rPr lang="en-US" dirty="0" smtClean="0"/>
              <a:t>visualization of the </a:t>
            </a:r>
            <a:r>
              <a:rPr lang="en-US" dirty="0"/>
              <a:t>stomach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3-m </a:t>
            </a:r>
            <a:r>
              <a:rPr lang="en-US" dirty="0"/>
              <a:t>endoscope is required to adequately </a:t>
            </a:r>
            <a:r>
              <a:rPr lang="en-US" dirty="0" smtClean="0"/>
              <a:t>visualize the </a:t>
            </a:r>
            <a:r>
              <a:rPr lang="en-US" dirty="0"/>
              <a:t>stomach, including the pylorus</a:t>
            </a:r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7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3407"/>
            <a:ext cx="8596668" cy="4917956"/>
          </a:xfrm>
        </p:spPr>
        <p:txBody>
          <a:bodyPr/>
          <a:lstStyle/>
          <a:p>
            <a:r>
              <a:rPr lang="en-US" sz="3600" b="1" i="1" dirty="0" smtClean="0"/>
              <a:t>Ultrasonography</a:t>
            </a:r>
          </a:p>
          <a:p>
            <a:r>
              <a:rPr lang="en-US" dirty="0"/>
              <a:t>Ultrasonography can be used to image the wall of the </a:t>
            </a:r>
            <a:r>
              <a:rPr lang="en-US" dirty="0" smtClean="0"/>
              <a:t>stomach, and </a:t>
            </a:r>
            <a:r>
              <a:rPr lang="en-US" dirty="0"/>
              <a:t>it may be particularly useful in foals with suspected </a:t>
            </a:r>
            <a:r>
              <a:rPr lang="en-US" dirty="0" smtClean="0"/>
              <a:t>gastric outflow </a:t>
            </a:r>
            <a:r>
              <a:rPr lang="en-US" dirty="0"/>
              <a:t>obstruction. The stomach is best imaged from the </a:t>
            </a:r>
            <a:r>
              <a:rPr lang="en-US" dirty="0" smtClean="0"/>
              <a:t>left side </a:t>
            </a:r>
            <a:r>
              <a:rPr lang="en-US" dirty="0"/>
              <a:t>of the abdomen between rib spaces 8 and 14. If </a:t>
            </a:r>
            <a:r>
              <a:rPr lang="en-US" dirty="0" smtClean="0"/>
              <a:t>gastric outflow </a:t>
            </a:r>
            <a:r>
              <a:rPr lang="en-US" dirty="0"/>
              <a:t>obstruction is present, a distended stomach with a </a:t>
            </a:r>
            <a:r>
              <a:rPr lang="en-US" dirty="0" smtClean="0"/>
              <a:t>gas– fluid </a:t>
            </a:r>
            <a:r>
              <a:rPr lang="en-US" dirty="0"/>
              <a:t>interface may be detected.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06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6320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Radiography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Contrast radiography can be performed to allow </a:t>
            </a:r>
            <a:r>
              <a:rPr lang="en-US" dirty="0" smtClean="0"/>
              <a:t>visualization of </a:t>
            </a:r>
            <a:r>
              <a:rPr lang="en-US" dirty="0"/>
              <a:t>the stomach. </a:t>
            </a:r>
            <a:r>
              <a:rPr lang="en-US" dirty="0" smtClean="0">
                <a:solidFill>
                  <a:srgbClr val="FF0000"/>
                </a:solidFill>
              </a:rPr>
              <a:t>barium </a:t>
            </a:r>
            <a:r>
              <a:rPr lang="en-US" dirty="0">
                <a:solidFill>
                  <a:srgbClr val="FF0000"/>
                </a:solidFill>
              </a:rPr>
              <a:t>sulfate solution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functional gastric emptying can be determined by the administration of </a:t>
            </a:r>
            <a:r>
              <a:rPr lang="en-US" dirty="0"/>
              <a:t>barium sulfate after a 12- to 18-hour fasting </a:t>
            </a:r>
            <a:r>
              <a:rPr lang="en-US" dirty="0" smtClean="0"/>
              <a:t>period. In </a:t>
            </a:r>
            <a:r>
              <a:rPr lang="en-US" dirty="0"/>
              <a:t>normal horses, barium appears in the small intestine by </a:t>
            </a:r>
            <a:r>
              <a:rPr lang="en-US" dirty="0" smtClean="0"/>
              <a:t>10 minutes</a:t>
            </a:r>
            <a:r>
              <a:rPr lang="en-US" dirty="0"/>
              <a:t>, and none remains within the stomach by 35 </a:t>
            </a:r>
            <a:r>
              <a:rPr lang="en-US" dirty="0" smtClean="0"/>
              <a:t>minutes.</a:t>
            </a:r>
          </a:p>
          <a:p>
            <a:r>
              <a:rPr lang="en-US" dirty="0" smtClean="0"/>
              <a:t> With </a:t>
            </a:r>
            <a:r>
              <a:rPr lang="en-US" dirty="0"/>
              <a:t>pyloric outflow obstruction, barium may remain in </a:t>
            </a:r>
            <a:r>
              <a:rPr lang="en-US" dirty="0" smtClean="0"/>
              <a:t>the stomach </a:t>
            </a:r>
            <a:r>
              <a:rPr lang="en-US" dirty="0"/>
              <a:t>for up to 8 hours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Barium sulfate solutions should </a:t>
            </a:r>
            <a:r>
              <a:rPr lang="en-US" dirty="0" smtClean="0"/>
              <a:t>be diluted </a:t>
            </a:r>
            <a:r>
              <a:rPr lang="en-US" dirty="0"/>
              <a:t>1 : 1 with water, and a volume of approximately 1 </a:t>
            </a:r>
            <a:r>
              <a:rPr lang="en-US" dirty="0" smtClean="0"/>
              <a:t>L should </a:t>
            </a:r>
            <a:r>
              <a:rPr lang="en-US" dirty="0"/>
              <a:t>be administered into the thoracic portion of the </a:t>
            </a:r>
            <a:r>
              <a:rPr lang="en-US" dirty="0" smtClean="0"/>
              <a:t>esophagus by </a:t>
            </a:r>
            <a:r>
              <a:rPr lang="en-US" dirty="0"/>
              <a:t>nasogastric tube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Double-contrast </a:t>
            </a:r>
            <a:r>
              <a:rPr lang="en-US" dirty="0"/>
              <a:t>radiography </a:t>
            </a:r>
            <a:r>
              <a:rPr lang="en-US" dirty="0" smtClean="0"/>
              <a:t>with insufflation </a:t>
            </a:r>
            <a:r>
              <a:rPr lang="en-US" dirty="0"/>
              <a:t>of air, followed by administration of a </a:t>
            </a:r>
            <a:r>
              <a:rPr lang="en-US" dirty="0" smtClean="0"/>
              <a:t>barium sulfate </a:t>
            </a:r>
            <a:r>
              <a:rPr lang="en-US" dirty="0"/>
              <a:t>suspension, can enhance visualization of the </a:t>
            </a:r>
            <a:r>
              <a:rPr lang="en-US" dirty="0" smtClean="0"/>
              <a:t>stomach. </a:t>
            </a:r>
          </a:p>
          <a:p>
            <a:r>
              <a:rPr lang="en-US" dirty="0" smtClean="0"/>
              <a:t>This </a:t>
            </a:r>
            <a:r>
              <a:rPr lang="en-US" dirty="0"/>
              <a:t>technique has been useful in the diagnosis of </a:t>
            </a:r>
            <a:r>
              <a:rPr lang="en-US" dirty="0" smtClean="0"/>
              <a:t>gastric outflow </a:t>
            </a:r>
            <a:r>
              <a:rPr lang="en-US" dirty="0"/>
              <a:t>obstruction and gastric neoplasia.</a:t>
            </a:r>
          </a:p>
        </p:txBody>
      </p:sp>
    </p:spTree>
    <p:extLst>
      <p:ext uri="{BB962C8B-B14F-4D97-AF65-F5344CB8AC3E}">
        <p14:creationId xmlns:p14="http://schemas.microsoft.com/office/powerpoint/2010/main" val="988843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ulcer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injury of the gastric </a:t>
            </a:r>
            <a:r>
              <a:rPr lang="en-US" dirty="0"/>
              <a:t>mucosa </a:t>
            </a:r>
            <a:r>
              <a:rPr lang="en-US" dirty="0" smtClean="0"/>
              <a:t>may be </a:t>
            </a:r>
            <a:r>
              <a:rPr lang="en-US" dirty="0"/>
              <a:t>entirely different from those inducing injury to </a:t>
            </a:r>
            <a:r>
              <a:rPr lang="en-US" dirty="0" smtClean="0"/>
              <a:t>stratified squamous </a:t>
            </a:r>
            <a:r>
              <a:rPr lang="en-US" dirty="0"/>
              <a:t>mucosa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majority of gastric </a:t>
            </a:r>
            <a:r>
              <a:rPr lang="en-US" dirty="0" smtClean="0"/>
              <a:t>mucosal ulcers </a:t>
            </a:r>
            <a:r>
              <a:rPr lang="en-US" dirty="0"/>
              <a:t>is induced by infection with </a:t>
            </a:r>
            <a:r>
              <a:rPr lang="en-US" i="1" dirty="0"/>
              <a:t>Helicobacter pylori, </a:t>
            </a:r>
            <a:r>
              <a:rPr lang="en-US" dirty="0" smtClean="0"/>
              <a:t>which has </a:t>
            </a:r>
            <a:r>
              <a:rPr lang="en-US" dirty="0"/>
              <a:t>the effect of raising gastric pH because of disruption </a:t>
            </a:r>
            <a:r>
              <a:rPr lang="en-US" dirty="0" smtClean="0"/>
              <a:t>of gastric </a:t>
            </a:r>
            <a:r>
              <a:rPr lang="en-US" dirty="0"/>
              <a:t>glands. Such an infection also induces an </a:t>
            </a:r>
            <a:r>
              <a:rPr lang="en-US" dirty="0" smtClean="0"/>
              <a:t>inflammatory response </a:t>
            </a:r>
            <a:r>
              <a:rPr lang="en-US" dirty="0"/>
              <a:t>that causes </a:t>
            </a:r>
            <a:r>
              <a:rPr lang="en-US" dirty="0" smtClean="0"/>
              <a:t>damage,</a:t>
            </a:r>
          </a:p>
          <a:p>
            <a:r>
              <a:rPr lang="en-US" dirty="0" smtClean="0"/>
              <a:t>In </a:t>
            </a:r>
            <a:r>
              <a:rPr lang="en-US" dirty="0"/>
              <a:t>particular, </a:t>
            </a:r>
            <a:r>
              <a:rPr lang="en-US" i="1" dirty="0"/>
              <a:t>H. pylori </a:t>
            </a:r>
            <a:r>
              <a:rPr lang="en-US" dirty="0" smtClean="0"/>
              <a:t>containing the </a:t>
            </a:r>
            <a:r>
              <a:rPr lang="en-US" i="1" dirty="0" err="1"/>
              <a:t>cagA</a:t>
            </a:r>
            <a:r>
              <a:rPr lang="en-US" i="1" dirty="0"/>
              <a:t> </a:t>
            </a:r>
            <a:r>
              <a:rPr lang="en-US" dirty="0"/>
              <a:t>gene is most pathogenic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 However</a:t>
            </a:r>
            <a:r>
              <a:rPr lang="en-US" dirty="0"/>
              <a:t>, there is </a:t>
            </a:r>
            <a:r>
              <a:rPr lang="en-US" dirty="0" smtClean="0"/>
              <a:t>very little </a:t>
            </a:r>
            <a:r>
              <a:rPr lang="en-US" dirty="0"/>
              <a:t>evidence that this organism is involved in gastric </a:t>
            </a:r>
            <a:r>
              <a:rPr lang="en-US" dirty="0" smtClean="0"/>
              <a:t>ulcers in </a:t>
            </a:r>
            <a:r>
              <a:rPr lang="en-US" dirty="0"/>
              <a:t>domestic animals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, ulceration most </a:t>
            </a:r>
            <a:r>
              <a:rPr lang="en-US" dirty="0"/>
              <a:t>likely develops from an imbalance </a:t>
            </a:r>
            <a:r>
              <a:rPr lang="en-US" dirty="0" smtClean="0"/>
              <a:t>between protective </a:t>
            </a:r>
            <a:r>
              <a:rPr lang="en-US" dirty="0"/>
              <a:t>mechanisms and injurious factors, which </a:t>
            </a:r>
            <a:r>
              <a:rPr lang="en-US" dirty="0" smtClean="0"/>
              <a:t>include gastric </a:t>
            </a:r>
            <a:r>
              <a:rPr lang="en-US" dirty="0"/>
              <a:t>acid, bile, and nonsteroidal anti-inflammatory </a:t>
            </a:r>
            <a:r>
              <a:rPr lang="en-US" dirty="0" smtClean="0"/>
              <a:t>drugs (NSAIDs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9216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Gastric Ulcer Clinical Syndromes</a:t>
            </a:r>
          </a:p>
          <a:p>
            <a:r>
              <a:rPr lang="en-US" dirty="0"/>
              <a:t>The clinical syndromes of gastric ulceration are age </a:t>
            </a:r>
            <a:r>
              <a:rPr lang="en-US" dirty="0" smtClean="0"/>
              <a:t>dependent; the </a:t>
            </a:r>
            <a:r>
              <a:rPr lang="en-US" dirty="0"/>
              <a:t>age categories being neonates, weanling foals, and </a:t>
            </a:r>
            <a:r>
              <a:rPr lang="en-US" dirty="0" smtClean="0"/>
              <a:t>horses older </a:t>
            </a:r>
            <a:r>
              <a:rPr lang="en-US" dirty="0"/>
              <a:t>than 1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neonates, ulceration of the </a:t>
            </a:r>
            <a:r>
              <a:rPr lang="en-US" dirty="0" smtClean="0"/>
              <a:t>glandular mucosa </a:t>
            </a:r>
            <a:r>
              <a:rPr lang="en-US" dirty="0"/>
              <a:t>is the most clinically important. </a:t>
            </a:r>
            <a:r>
              <a:rPr lang="en-US" dirty="0" smtClean="0">
                <a:solidFill>
                  <a:srgbClr val="FF0000"/>
                </a:solidFill>
              </a:rPr>
              <a:t>Clinical </a:t>
            </a:r>
            <a:r>
              <a:rPr lang="en-US" dirty="0">
                <a:solidFill>
                  <a:srgbClr val="FF0000"/>
                </a:solidFill>
              </a:rPr>
              <a:t>signs </a:t>
            </a:r>
            <a:r>
              <a:rPr lang="en-US" dirty="0" smtClean="0">
                <a:solidFill>
                  <a:srgbClr val="FF0000"/>
                </a:solidFill>
              </a:rPr>
              <a:t>include poor </a:t>
            </a:r>
            <a:r>
              <a:rPr lang="en-US" dirty="0">
                <a:solidFill>
                  <a:srgbClr val="FF0000"/>
                </a:solidFill>
              </a:rPr>
              <a:t>appetite, colic, and diarrhea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foals may have ulcers </a:t>
            </a:r>
            <a:r>
              <a:rPr lang="en-US" dirty="0" smtClean="0"/>
              <a:t>and not </a:t>
            </a:r>
            <a:r>
              <a:rPr lang="en-US" dirty="0"/>
              <a:t>demonstrate overt clinical signs of gastric </a:t>
            </a:r>
            <a:r>
              <a:rPr lang="en-US" dirty="0" smtClean="0"/>
              <a:t>pain. </a:t>
            </a:r>
          </a:p>
          <a:p>
            <a:r>
              <a:rPr lang="en-US" dirty="0" smtClean="0"/>
              <a:t>The </a:t>
            </a:r>
            <a:r>
              <a:rPr lang="en-US" dirty="0"/>
              <a:t>pH of neonatal gastric contents is not typically </a:t>
            </a:r>
            <a:r>
              <a:rPr lang="en-US" dirty="0" smtClean="0"/>
              <a:t>as low </a:t>
            </a:r>
            <a:r>
              <a:rPr lang="en-US" dirty="0"/>
              <a:t>as that of older foals or adults, suggesting that other </a:t>
            </a:r>
            <a:r>
              <a:rPr lang="en-US" dirty="0" smtClean="0"/>
              <a:t>factors may </a:t>
            </a:r>
            <a:r>
              <a:rPr lang="en-US" dirty="0"/>
              <a:t>be important in the pathogenesis of ulceration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39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0423"/>
            <a:ext cx="8596668" cy="4290939"/>
          </a:xfrm>
        </p:spPr>
        <p:txBody>
          <a:bodyPr/>
          <a:lstStyle/>
          <a:p>
            <a:r>
              <a:rPr lang="en-US" dirty="0"/>
              <a:t>Treatment is aimed </a:t>
            </a:r>
            <a:r>
              <a:rPr lang="en-US" dirty="0" smtClean="0"/>
              <a:t>at elevating </a:t>
            </a:r>
            <a:r>
              <a:rPr lang="en-US" dirty="0"/>
              <a:t>the pH of the gastric contents, which may be </a:t>
            </a:r>
            <a:r>
              <a:rPr lang="en-US" dirty="0" smtClean="0"/>
              <a:t>achieved</a:t>
            </a:r>
          </a:p>
          <a:p>
            <a:r>
              <a:rPr lang="en-US" dirty="0"/>
              <a:t>with a number of histamine receptor (H2) antagonists, such </a:t>
            </a:r>
            <a:r>
              <a:rPr lang="en-US" dirty="0" smtClean="0"/>
              <a:t>as ranitidine </a:t>
            </a:r>
            <a:r>
              <a:rPr lang="en-US" dirty="0"/>
              <a:t>(6.6 mg/kg, PO every 8 hours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or 1.5 to 2 mg/kg </a:t>
            </a:r>
            <a:r>
              <a:rPr lang="en-US" dirty="0" smtClean="0"/>
              <a:t>IV every </a:t>
            </a:r>
            <a:r>
              <a:rPr lang="en-US" dirty="0"/>
              <a:t>6 to 8 hours) or proton pump inhibitors such as </a:t>
            </a:r>
            <a:r>
              <a:rPr lang="en-US" dirty="0" smtClean="0"/>
              <a:t>omeprazole (2 </a:t>
            </a:r>
            <a:r>
              <a:rPr lang="en-US" dirty="0"/>
              <a:t>to 4 mg/kg PO every 24 hours)</a:t>
            </a:r>
          </a:p>
        </p:txBody>
      </p:sp>
    </p:spTree>
    <p:extLst>
      <p:ext uri="{BB962C8B-B14F-4D97-AF65-F5344CB8AC3E}">
        <p14:creationId xmlns:p14="http://schemas.microsoft.com/office/powerpoint/2010/main" val="2279045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7943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Gastric Impaction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30" y="1737359"/>
            <a:ext cx="9300754" cy="4349931"/>
          </a:xfrm>
        </p:spPr>
        <p:txBody>
          <a:bodyPr>
            <a:normAutofit/>
          </a:bodyPr>
          <a:lstStyle/>
          <a:p>
            <a:r>
              <a:rPr lang="en-US" dirty="0" smtClean="0"/>
              <a:t>Impaction </a:t>
            </a:r>
            <a:r>
              <a:rPr lang="en-US" dirty="0"/>
              <a:t>of the stomach typically consists of excessive </a:t>
            </a:r>
            <a:r>
              <a:rPr lang="en-US" dirty="0" smtClean="0"/>
              <a:t>dry, fibrous </a:t>
            </a:r>
            <a:r>
              <a:rPr lang="en-US" dirty="0" err="1"/>
              <a:t>ingesta</a:t>
            </a:r>
            <a:r>
              <a:rPr lang="en-US" dirty="0"/>
              <a:t>, but it may also consist of ingested materials </a:t>
            </a:r>
            <a:r>
              <a:rPr lang="en-US" dirty="0" smtClean="0"/>
              <a:t>that form </a:t>
            </a:r>
            <a:r>
              <a:rPr lang="en-US" dirty="0"/>
              <a:t>a mass, such as persimmon seeds or mesquite </a:t>
            </a:r>
            <a:r>
              <a:rPr lang="en-US" dirty="0" smtClean="0"/>
              <a:t>beans.</a:t>
            </a:r>
            <a:endParaRPr lang="en-US" dirty="0"/>
          </a:p>
          <a:p>
            <a:r>
              <a:rPr lang="en-US" dirty="0"/>
              <a:t>Other feeds that tend to swell after ingestion, such as </a:t>
            </a:r>
            <a:r>
              <a:rPr lang="en-US" dirty="0" smtClean="0"/>
              <a:t>wheat, barley</a:t>
            </a:r>
            <a:r>
              <a:rPr lang="en-US" dirty="0"/>
              <a:t>, and sugar beet pulp, may also cause impaction. </a:t>
            </a:r>
            <a:r>
              <a:rPr lang="en-US" dirty="0" smtClean="0"/>
              <a:t>Furthermore, dental </a:t>
            </a:r>
            <a:r>
              <a:rPr lang="en-US" dirty="0"/>
              <a:t>disease may increase the likelihood of </a:t>
            </a:r>
            <a:r>
              <a:rPr lang="en-US" dirty="0" smtClean="0"/>
              <a:t>gastric impaction </a:t>
            </a:r>
            <a:r>
              <a:rPr lang="en-US" dirty="0"/>
              <a:t>because of improper chewing of feed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Clinical signs include </a:t>
            </a:r>
            <a:r>
              <a:rPr lang="en-US" dirty="0">
                <a:solidFill>
                  <a:srgbClr val="FF0000"/>
                </a:solidFill>
              </a:rPr>
              <a:t>colic that ranges from acute and severe to chronic </a:t>
            </a:r>
            <a:r>
              <a:rPr lang="en-US" dirty="0" smtClean="0">
                <a:solidFill>
                  <a:srgbClr val="FF0000"/>
                </a:solidFill>
              </a:rPr>
              <a:t>and mild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The diagnosis is frequently made at the time of surgery, although endoscopy reveals gastric impaction and may provide information on the specific nature of </a:t>
            </a:r>
            <a:r>
              <a:rPr lang="en-US" dirty="0" smtClean="0"/>
              <a:t>the impaction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884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789"/>
            <a:ext cx="8596668" cy="463057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Medical treatment</a:t>
            </a:r>
            <a:r>
              <a:rPr lang="en-US" dirty="0" smtClean="0"/>
              <a:t> </a:t>
            </a:r>
            <a:r>
              <a:rPr lang="en-US" dirty="0"/>
              <a:t>includes nasogastric intubation and frequent </a:t>
            </a:r>
            <a:r>
              <a:rPr lang="en-US" dirty="0" smtClean="0"/>
              <a:t>attempts at </a:t>
            </a:r>
            <a:r>
              <a:rPr lang="en-US" dirty="0"/>
              <a:t>softening the </a:t>
            </a:r>
            <a:r>
              <a:rPr lang="en-US" dirty="0" err="1"/>
              <a:t>ingesta</a:t>
            </a:r>
            <a:r>
              <a:rPr lang="en-US" dirty="0"/>
              <a:t> with water, followed by refluxing </a:t>
            </a:r>
            <a:r>
              <a:rPr lang="en-US" dirty="0" smtClean="0"/>
              <a:t>the fluid </a:t>
            </a:r>
            <a:r>
              <a:rPr lang="en-US" dirty="0"/>
              <a:t>contents, or by using back-and-forth agitating </a:t>
            </a:r>
            <a:r>
              <a:rPr lang="en-US" dirty="0" smtClean="0"/>
              <a:t>movements of </a:t>
            </a:r>
            <a:r>
              <a:rPr lang="en-US" dirty="0"/>
              <a:t>water with a 16-ounce dose syringe attached to the </a:t>
            </a:r>
            <a:r>
              <a:rPr lang="en-US" dirty="0" smtClean="0"/>
              <a:t>nasogastric tube</a:t>
            </a:r>
            <a:r>
              <a:rPr lang="en-US" dirty="0"/>
              <a:t>. Nasogastric lavage with a carbonated cola soft </a:t>
            </a:r>
            <a:r>
              <a:rPr lang="en-US" dirty="0" smtClean="0"/>
              <a:t>drink was </a:t>
            </a:r>
            <a:r>
              <a:rPr lang="en-US" dirty="0"/>
              <a:t>successfully used in a pony with persimmon seed </a:t>
            </a:r>
            <a:r>
              <a:rPr lang="en-US" dirty="0" smtClean="0"/>
              <a:t>impaction of </a:t>
            </a:r>
            <a:r>
              <a:rPr lang="en-US" dirty="0"/>
              <a:t>the </a:t>
            </a:r>
            <a:r>
              <a:rPr lang="en-US" dirty="0" smtClean="0"/>
              <a:t>stomach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Surgery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the impaction can be massaged and infused, most commonly via insertion of a needle adjacent to the greater curvature, followed by infusion of a balanced </a:t>
            </a:r>
            <a:r>
              <a:rPr lang="en-US" dirty="0" err="1"/>
              <a:t>polyionic</a:t>
            </a:r>
            <a:r>
              <a:rPr lang="en-US" dirty="0"/>
              <a:t> fluid such as saline. </a:t>
            </a:r>
          </a:p>
          <a:p>
            <a:r>
              <a:rPr lang="en-US" dirty="0"/>
              <a:t>There is also a report including the details of a pony and a horse in which the impacted stomach was packed off from the abdomen with towels, and an incision was made parallel and caudal to the attachment of the </a:t>
            </a:r>
            <a:r>
              <a:rPr lang="en-US" dirty="0" err="1"/>
              <a:t>omentum</a:t>
            </a:r>
            <a:r>
              <a:rPr lang="en-US" dirty="0"/>
              <a:t> on the greater curvature of the stomach.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22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Chronic Gastric Impaction and Dilation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35708"/>
          </a:xfrm>
        </p:spPr>
        <p:txBody>
          <a:bodyPr>
            <a:normAutofit/>
          </a:bodyPr>
          <a:lstStyle/>
          <a:p>
            <a:r>
              <a:rPr lang="en-US" dirty="0"/>
              <a:t>Typically, gastric impaction develops relatively quickly </a:t>
            </a:r>
            <a:r>
              <a:rPr lang="en-US" dirty="0" smtClean="0"/>
              <a:t>and the </a:t>
            </a:r>
            <a:r>
              <a:rPr lang="en-US" dirty="0"/>
              <a:t>diagnosis is often made at surgery. In contrast, </a:t>
            </a:r>
            <a:r>
              <a:rPr lang="en-US" dirty="0" smtClean="0"/>
              <a:t>chronic impaction </a:t>
            </a:r>
            <a:r>
              <a:rPr lang="en-US" dirty="0"/>
              <a:t>and dilation of the stomach develops slowly </a:t>
            </a:r>
            <a:r>
              <a:rPr lang="en-US" dirty="0" smtClean="0"/>
              <a:t>over weeks </a:t>
            </a:r>
            <a:r>
              <a:rPr lang="en-US" dirty="0"/>
              <a:t>or months with minimal clinical signs of </a:t>
            </a:r>
            <a:r>
              <a:rPr lang="en-US" dirty="0" smtClean="0"/>
              <a:t>abdominal pain.</a:t>
            </a:r>
          </a:p>
          <a:p>
            <a:r>
              <a:rPr lang="en-US" dirty="0" smtClean="0"/>
              <a:t> Clinical </a:t>
            </a:r>
            <a:r>
              <a:rPr lang="en-US" dirty="0"/>
              <a:t>signs are often mild, with weight loss, </a:t>
            </a:r>
            <a:r>
              <a:rPr lang="en-US" dirty="0" smtClean="0"/>
              <a:t>reduced performance</a:t>
            </a:r>
            <a:r>
              <a:rPr lang="en-US" dirty="0"/>
              <a:t>, bruxism, and salivation reported. </a:t>
            </a:r>
            <a:endParaRPr lang="en-US" dirty="0" smtClean="0"/>
          </a:p>
          <a:p>
            <a:r>
              <a:rPr lang="en-US" dirty="0" smtClean="0"/>
              <a:t>Gastric endoscopy may </a:t>
            </a:r>
            <a:r>
              <a:rPr lang="en-US" dirty="0"/>
              <a:t>reveal fibrous </a:t>
            </a:r>
            <a:r>
              <a:rPr lang="en-US" dirty="0" err="1"/>
              <a:t>ingesta</a:t>
            </a:r>
            <a:r>
              <a:rPr lang="en-US" dirty="0"/>
              <a:t>, which does not change </a:t>
            </a:r>
            <a:r>
              <a:rPr lang="en-US" dirty="0" smtClean="0"/>
              <a:t>after 24-hour </a:t>
            </a:r>
            <a:r>
              <a:rPr lang="en-US" dirty="0"/>
              <a:t>starvation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 large mass may be palpable </a:t>
            </a:r>
            <a:r>
              <a:rPr lang="en-US" i="1" dirty="0"/>
              <a:t>per </a:t>
            </a:r>
            <a:r>
              <a:rPr lang="en-US" i="1" dirty="0" smtClean="0"/>
              <a:t>rectum</a:t>
            </a:r>
            <a:r>
              <a:rPr lang="en-US" dirty="0" smtClean="0"/>
              <a:t>. Abdominal </a:t>
            </a:r>
            <a:r>
              <a:rPr lang="en-US" dirty="0"/>
              <a:t>radiographs or ultrasonography may demonstrate </a:t>
            </a:r>
            <a:r>
              <a:rPr lang="en-US" dirty="0" smtClean="0"/>
              <a:t>a large </a:t>
            </a:r>
            <a:r>
              <a:rPr lang="en-US" dirty="0"/>
              <a:t>distended and impacted stomach. </a:t>
            </a:r>
            <a:endParaRPr lang="en-US" dirty="0" smtClean="0"/>
          </a:p>
          <a:p>
            <a:r>
              <a:rPr lang="en-US" dirty="0" err="1" smtClean="0"/>
              <a:t>Gastrotomy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remove </a:t>
            </a:r>
            <a:r>
              <a:rPr lang="en-US" dirty="0" err="1" smtClean="0"/>
              <a:t>ingesta</a:t>
            </a:r>
            <a:r>
              <a:rPr lang="en-US" dirty="0" smtClean="0"/>
              <a:t> </a:t>
            </a:r>
            <a:r>
              <a:rPr lang="en-US" dirty="0"/>
              <a:t>and partial gastrectomy to remove flaccid stomach </a:t>
            </a:r>
            <a:r>
              <a:rPr lang="en-US" dirty="0" smtClean="0"/>
              <a:t>wall have </a:t>
            </a:r>
            <a:r>
              <a:rPr lang="en-US" dirty="0"/>
              <a:t>been </a:t>
            </a:r>
            <a:r>
              <a:rPr lang="en-US" dirty="0" err="1"/>
              <a:t>unsucessful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8671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Gastric Rupture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Rupture of the stomach appears to have two general causes: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primary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dirty="0" smtClean="0"/>
              <a:t>excessive </a:t>
            </a:r>
            <a:r>
              <a:rPr lang="en-US" dirty="0"/>
              <a:t>accumulation of </a:t>
            </a:r>
            <a:r>
              <a:rPr lang="en-US" dirty="0" err="1"/>
              <a:t>ingesta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secondary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in association with </a:t>
            </a:r>
            <a:r>
              <a:rPr lang="en-US" dirty="0" smtClean="0"/>
              <a:t>another causative </a:t>
            </a:r>
            <a:r>
              <a:rPr lang="en-US" dirty="0"/>
              <a:t>condition, such as obstruction of the small intestine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 </a:t>
            </a:r>
            <a:r>
              <a:rPr lang="en-US" dirty="0"/>
              <a:t>site of the rupture is most commonly </a:t>
            </a:r>
            <a:r>
              <a:rPr lang="en-US" dirty="0">
                <a:solidFill>
                  <a:srgbClr val="FF0000"/>
                </a:solidFill>
              </a:rPr>
              <a:t>the greater </a:t>
            </a:r>
            <a:r>
              <a:rPr lang="en-US" dirty="0" smtClean="0">
                <a:solidFill>
                  <a:srgbClr val="FF0000"/>
                </a:solidFill>
              </a:rPr>
              <a:t>curvature</a:t>
            </a:r>
            <a:r>
              <a:rPr lang="en-US" dirty="0" smtClean="0"/>
              <a:t>, </a:t>
            </a:r>
            <a:r>
              <a:rPr lang="en-US" dirty="0"/>
              <a:t>although other sites of rupture have been </a:t>
            </a:r>
            <a:r>
              <a:rPr lang="en-US" dirty="0" smtClean="0"/>
              <a:t>identified.</a:t>
            </a:r>
          </a:p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condition </a:t>
            </a:r>
            <a:r>
              <a:rPr lang="en-US" dirty="0" smtClean="0"/>
              <a:t>is </a:t>
            </a:r>
            <a:r>
              <a:rPr lang="en-US" dirty="0"/>
              <a:t>almost universally fatal, because release of </a:t>
            </a:r>
            <a:r>
              <a:rPr lang="en-US" dirty="0" smtClean="0"/>
              <a:t>stomach contents </a:t>
            </a:r>
            <a:r>
              <a:rPr lang="en-US" dirty="0"/>
              <a:t>into the abdomen through the gastric tear causes </a:t>
            </a:r>
            <a:r>
              <a:rPr lang="en-US" dirty="0" smtClean="0">
                <a:solidFill>
                  <a:srgbClr val="FF0000"/>
                </a:solidFill>
              </a:rPr>
              <a:t>septic shock </a:t>
            </a:r>
            <a:r>
              <a:rPr lang="en-US" dirty="0"/>
              <a:t>that cannot be adequately reversed with </a:t>
            </a:r>
            <a:r>
              <a:rPr lang="en-US" dirty="0" smtClean="0"/>
              <a:t>abdominal lavage </a:t>
            </a:r>
            <a:r>
              <a:rPr lang="en-US" dirty="0"/>
              <a:t>and repair of the defect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3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688" y="621640"/>
            <a:ext cx="9603275" cy="61933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Anatomy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554480"/>
            <a:ext cx="9603275" cy="4754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equine stomach is small relative to the body size of </a:t>
            </a:r>
            <a:r>
              <a:rPr lang="en-US" dirty="0" smtClean="0"/>
              <a:t>the horse</a:t>
            </a:r>
            <a:r>
              <a:rPr lang="en-US" dirty="0"/>
              <a:t>, having a capacity of approximately 5 to 15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is located </a:t>
            </a:r>
            <a:r>
              <a:rPr lang="en-US" dirty="0" smtClean="0"/>
              <a:t>on </a:t>
            </a:r>
            <a:r>
              <a:rPr lang="en-US" dirty="0"/>
              <a:t>the left side of </a:t>
            </a:r>
            <a:r>
              <a:rPr lang="en-US" dirty="0" smtClean="0"/>
              <a:t>the abdomen </a:t>
            </a:r>
            <a:r>
              <a:rPr lang="en-US" dirty="0"/>
              <a:t>under the cover of the ribs, with only the </a:t>
            </a:r>
            <a:r>
              <a:rPr lang="en-US" dirty="0" smtClean="0"/>
              <a:t>pyloric region </a:t>
            </a:r>
            <a:r>
              <a:rPr lang="en-US" dirty="0"/>
              <a:t>of the stomach to the right side of the midline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Its </a:t>
            </a:r>
            <a:r>
              <a:rPr lang="en-US" dirty="0" smtClean="0"/>
              <a:t>most caudal </a:t>
            </a:r>
            <a:r>
              <a:rPr lang="en-US" dirty="0"/>
              <a:t>component is the fundus, which lies adjacent to the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and </a:t>
            </a:r>
            <a:r>
              <a:rPr lang="en-US" dirty="0"/>
              <a:t>15th rib spaces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stomach can be </a:t>
            </a:r>
            <a:r>
              <a:rPr lang="en-US" dirty="0" smtClean="0"/>
              <a:t>divided into </a:t>
            </a:r>
          </a:p>
          <a:p>
            <a:pPr marL="0" indent="0">
              <a:buNone/>
            </a:pPr>
            <a:r>
              <a:rPr lang="en-US" dirty="0" smtClean="0"/>
              <a:t>1- cardia </a:t>
            </a:r>
            <a:r>
              <a:rPr lang="en-US" dirty="0"/>
              <a:t>at the opening of </a:t>
            </a:r>
            <a:r>
              <a:rPr lang="en-US" dirty="0" smtClean="0"/>
              <a:t>the esophagus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 </a:t>
            </a:r>
            <a:r>
              <a:rPr lang="en-US" dirty="0"/>
              <a:t>fundus (which forms a blind sac),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 </a:t>
            </a:r>
            <a:r>
              <a:rPr lang="en-US" dirty="0"/>
              <a:t>body,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4- pyloric </a:t>
            </a:r>
            <a:r>
              <a:rPr lang="en-US" dirty="0"/>
              <a:t>region</a:t>
            </a:r>
          </a:p>
        </p:txBody>
      </p:sp>
    </p:spTree>
    <p:extLst>
      <p:ext uri="{BB962C8B-B14F-4D97-AF65-F5344CB8AC3E}">
        <p14:creationId xmlns:p14="http://schemas.microsoft.com/office/powerpoint/2010/main" val="3184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566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Gastric Neoplasia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07177"/>
            <a:ext cx="8596668" cy="41341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Neoplasia </a:t>
            </a:r>
            <a:r>
              <a:rPr lang="en-US" dirty="0"/>
              <a:t>of the stomach is rare. The most common form </a:t>
            </a:r>
            <a:r>
              <a:rPr lang="en-US" dirty="0" smtClean="0"/>
              <a:t>of gastric </a:t>
            </a:r>
            <a:r>
              <a:rPr lang="en-US" dirty="0"/>
              <a:t>neoplasia is </a:t>
            </a:r>
            <a:r>
              <a:rPr lang="en-US" dirty="0">
                <a:solidFill>
                  <a:srgbClr val="FF0000"/>
                </a:solidFill>
              </a:rPr>
              <a:t>squamous cell carcinoma</a:t>
            </a:r>
            <a:r>
              <a:rPr lang="en-US" dirty="0"/>
              <a:t>, which </a:t>
            </a:r>
            <a:r>
              <a:rPr lang="en-US" dirty="0" smtClean="0"/>
              <a:t>typically forms </a:t>
            </a:r>
            <a:r>
              <a:rPr lang="en-US" dirty="0"/>
              <a:t>in the cardia of the stomach. In one report, a </a:t>
            </a:r>
            <a:r>
              <a:rPr lang="en-US" dirty="0" smtClean="0"/>
              <a:t>tumor encircled </a:t>
            </a:r>
            <a:r>
              <a:rPr lang="en-US" dirty="0"/>
              <a:t>the esophagus at the cardia of the stomach, where </a:t>
            </a:r>
            <a:r>
              <a:rPr lang="en-US" dirty="0" smtClean="0"/>
              <a:t>it caused </a:t>
            </a:r>
            <a:r>
              <a:rPr lang="en-US" dirty="0"/>
              <a:t>recurrent esophageal obstruction</a:t>
            </a:r>
            <a:r>
              <a:rPr lang="en-US" dirty="0" smtClean="0"/>
              <a:t>.</a:t>
            </a:r>
          </a:p>
          <a:p>
            <a:r>
              <a:rPr lang="en-US" dirty="0"/>
              <a:t>Other neoplasms that have been identified in the </a:t>
            </a:r>
            <a:r>
              <a:rPr lang="en-US" dirty="0" smtClean="0"/>
              <a:t>stomach include </a:t>
            </a:r>
            <a:r>
              <a:rPr lang="en-US" dirty="0" err="1">
                <a:solidFill>
                  <a:srgbClr val="FF0000"/>
                </a:solidFill>
              </a:rPr>
              <a:t>leiomyosarcoma</a:t>
            </a:r>
            <a:r>
              <a:rPr lang="en-US" dirty="0">
                <a:solidFill>
                  <a:srgbClr val="FF0000"/>
                </a:solidFill>
              </a:rPr>
              <a:t> (leiomyoma), mesothelioma, </a:t>
            </a:r>
            <a:r>
              <a:rPr lang="en-US" dirty="0" smtClean="0">
                <a:solidFill>
                  <a:srgbClr val="FF0000"/>
                </a:solidFill>
              </a:rPr>
              <a:t>and adenocarcinoma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Clinical </a:t>
            </a:r>
            <a:r>
              <a:rPr lang="en-US" sz="2400" dirty="0">
                <a:solidFill>
                  <a:srgbClr val="FF0000"/>
                </a:solidFill>
              </a:rPr>
              <a:t>signs </a:t>
            </a:r>
            <a:r>
              <a:rPr lang="en-US" dirty="0" smtClean="0"/>
              <a:t>may include </a:t>
            </a:r>
            <a:r>
              <a:rPr lang="en-US" dirty="0"/>
              <a:t>anorexia, weight loss, abdominal distention, </a:t>
            </a:r>
            <a:r>
              <a:rPr lang="en-US" dirty="0" smtClean="0"/>
              <a:t>abnormal chewing </a:t>
            </a:r>
            <a:r>
              <a:rPr lang="en-US" dirty="0"/>
              <a:t>behavior, lethargy, coughing, </a:t>
            </a:r>
            <a:r>
              <a:rPr lang="en-US" dirty="0" err="1"/>
              <a:t>hypersalivation</a:t>
            </a:r>
            <a:r>
              <a:rPr lang="en-US" dirty="0"/>
              <a:t>, </a:t>
            </a:r>
            <a:r>
              <a:rPr lang="en-US" dirty="0" smtClean="0"/>
              <a:t>colic, dysphagia</a:t>
            </a:r>
            <a:r>
              <a:rPr lang="en-US" dirty="0"/>
              <a:t>, fever, and ventral abdominal edema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diagnosis can </a:t>
            </a:r>
            <a:r>
              <a:rPr lang="en-US" dirty="0"/>
              <a:t>be based </a:t>
            </a:r>
            <a:r>
              <a:rPr lang="en-US" dirty="0" err="1"/>
              <a:t>antemortem</a:t>
            </a:r>
            <a:r>
              <a:rPr lang="en-US" dirty="0"/>
              <a:t> on results of gastric endoscopy</a:t>
            </a:r>
          </a:p>
          <a:p>
            <a:r>
              <a:rPr lang="en-US" dirty="0"/>
              <a:t>and biopsy or on </a:t>
            </a:r>
            <a:r>
              <a:rPr lang="en-US" dirty="0" err="1"/>
              <a:t>thoracoscopy</a:t>
            </a:r>
            <a:r>
              <a:rPr lang="en-US" dirty="0"/>
              <a:t> and </a:t>
            </a:r>
            <a:r>
              <a:rPr lang="en-US" dirty="0" smtClean="0"/>
              <a:t>biopsy, </a:t>
            </a:r>
            <a:r>
              <a:rPr lang="en-US" dirty="0"/>
              <a:t>In </a:t>
            </a:r>
            <a:r>
              <a:rPr lang="en-US" dirty="0" smtClean="0"/>
              <a:t>addition, approximately </a:t>
            </a:r>
            <a:r>
              <a:rPr lang="en-US" dirty="0"/>
              <a:t>50% of horses have had neoplastic cells </a:t>
            </a:r>
            <a:r>
              <a:rPr lang="en-US" dirty="0" smtClean="0"/>
              <a:t>evident in </a:t>
            </a:r>
            <a:r>
              <a:rPr lang="en-US" dirty="0"/>
              <a:t>abdominal fluid or in thoracic fluid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38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Gastric Outflow Obstruction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9795"/>
            <a:ext cx="8596668" cy="4421568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result of pyloric </a:t>
            </a:r>
            <a:r>
              <a:rPr lang="en-US" dirty="0" smtClean="0"/>
              <a:t>stenosis, which </a:t>
            </a:r>
            <a:r>
              <a:rPr lang="en-US" dirty="0"/>
              <a:t>can be caused by congenital muscular hypertrophy, or </a:t>
            </a:r>
            <a:r>
              <a:rPr lang="en-US" dirty="0" smtClean="0"/>
              <a:t>by development </a:t>
            </a:r>
            <a:r>
              <a:rPr lang="en-US" dirty="0"/>
              <a:t>of a mass at the pylorus that reduces gastric</a:t>
            </a:r>
          </a:p>
          <a:p>
            <a:r>
              <a:rPr lang="en-US" dirty="0"/>
              <a:t>outflow</a:t>
            </a:r>
            <a:r>
              <a:rPr lang="en-US" dirty="0" smtClean="0"/>
              <a:t>. A </a:t>
            </a:r>
            <a:r>
              <a:rPr lang="en-US" dirty="0"/>
              <a:t>mass may develop at the pylorus associated </a:t>
            </a:r>
            <a:r>
              <a:rPr lang="en-US" dirty="0" smtClean="0"/>
              <a:t>with gastroduodenal </a:t>
            </a:r>
            <a:r>
              <a:rPr lang="en-US" dirty="0"/>
              <a:t>ulceration or neoplasia</a:t>
            </a:r>
            <a:r>
              <a:rPr lang="en-US" dirty="0" smtClean="0"/>
              <a:t>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Clinical signs </a:t>
            </a:r>
            <a:r>
              <a:rPr lang="en-US" dirty="0" smtClean="0"/>
              <a:t>include </a:t>
            </a:r>
            <a:r>
              <a:rPr lang="en-US" dirty="0"/>
              <a:t>weight loss, reduced appetite, abdominal pain, teeth</a:t>
            </a:r>
          </a:p>
          <a:p>
            <a:r>
              <a:rPr lang="en-US" dirty="0"/>
              <a:t>grinding, </a:t>
            </a:r>
            <a:r>
              <a:rPr lang="en-US" dirty="0" err="1"/>
              <a:t>ptyalism</a:t>
            </a:r>
            <a:r>
              <a:rPr lang="en-US" dirty="0"/>
              <a:t>, frequent </a:t>
            </a:r>
            <a:r>
              <a:rPr lang="en-US" dirty="0" err="1"/>
              <a:t>recumbency</a:t>
            </a:r>
            <a:r>
              <a:rPr lang="en-US" dirty="0"/>
              <a:t>, and poor performance.</a:t>
            </a:r>
          </a:p>
          <a:p>
            <a:r>
              <a:rPr lang="en-US" dirty="0"/>
              <a:t>Foals with gastric outflow obstruction are </a:t>
            </a:r>
            <a:r>
              <a:rPr lang="en-US" dirty="0">
                <a:solidFill>
                  <a:srgbClr val="FF0000"/>
                </a:solidFill>
              </a:rPr>
              <a:t>typically 2 to 6 </a:t>
            </a:r>
            <a:r>
              <a:rPr lang="en-US" dirty="0" smtClean="0">
                <a:solidFill>
                  <a:srgbClr val="FF0000"/>
                </a:solidFill>
              </a:rPr>
              <a:t>months of age.</a:t>
            </a:r>
            <a:endParaRPr lang="en-US" dirty="0"/>
          </a:p>
          <a:p>
            <a:r>
              <a:rPr lang="en-US" dirty="0" smtClean="0"/>
              <a:t>foals </a:t>
            </a:r>
            <a:r>
              <a:rPr lang="en-US" dirty="0"/>
              <a:t>may also have a history of enteritis and </a:t>
            </a:r>
            <a:r>
              <a:rPr lang="en-US" dirty="0" smtClean="0"/>
              <a:t>an absence </a:t>
            </a:r>
            <a:r>
              <a:rPr lang="en-US" dirty="0"/>
              <a:t>of clinical signs typical of foals with gastric ulcers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Fot</a:t>
            </a:r>
            <a:r>
              <a:rPr lang="en-US" dirty="0" smtClean="0"/>
              <a:t> diagnosed </a:t>
            </a:r>
            <a:r>
              <a:rPr lang="en-US" dirty="0"/>
              <a:t>using endoscopy, radiography, ultrasonography, and gastric emptying tests, as described previously</a:t>
            </a:r>
          </a:p>
        </p:txBody>
      </p:sp>
    </p:spTree>
    <p:extLst>
      <p:ext uri="{BB962C8B-B14F-4D97-AF65-F5344CB8AC3E}">
        <p14:creationId xmlns:p14="http://schemas.microsoft.com/office/powerpoint/2010/main" val="1490255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Medical and surgery </a:t>
            </a:r>
            <a:r>
              <a:rPr lang="en-US" dirty="0"/>
              <a:t>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1235"/>
            <a:ext cx="8596668" cy="4330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Decompression </a:t>
            </a:r>
            <a:r>
              <a:rPr lang="en-US" dirty="0"/>
              <a:t>of the stomach, antiulcer medications, </a:t>
            </a:r>
            <a:r>
              <a:rPr lang="en-US" dirty="0" err="1" smtClean="0"/>
              <a:t>broadspectrum</a:t>
            </a:r>
            <a:r>
              <a:rPr lang="en-US" dirty="0" smtClean="0"/>
              <a:t> antibiotics</a:t>
            </a:r>
            <a:r>
              <a:rPr lang="en-US" dirty="0"/>
              <a:t>, </a:t>
            </a:r>
            <a:r>
              <a:rPr lang="en-US" dirty="0" err="1"/>
              <a:t>prokinetics</a:t>
            </a:r>
            <a:r>
              <a:rPr lang="en-US" dirty="0"/>
              <a:t>, and intravenous </a:t>
            </a:r>
            <a:r>
              <a:rPr lang="en-US" dirty="0" smtClean="0"/>
              <a:t>fluids.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Surgery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is indicated if medical treatment does </a:t>
            </a:r>
            <a:r>
              <a:rPr lang="en-US" dirty="0" smtClean="0"/>
              <a:t>not reverse </a:t>
            </a:r>
            <a:r>
              <a:rPr lang="en-US" dirty="0"/>
              <a:t>clinical signs within a short period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principle </a:t>
            </a:r>
            <a:r>
              <a:rPr lang="en-US" dirty="0" smtClean="0"/>
              <a:t>of surgery </a:t>
            </a:r>
            <a:r>
              <a:rPr lang="en-US" dirty="0"/>
              <a:t>for treatment of gastric outflow obstruction is bypass </a:t>
            </a:r>
            <a:r>
              <a:rPr lang="en-US" dirty="0" smtClean="0"/>
              <a:t>of the </a:t>
            </a:r>
            <a:r>
              <a:rPr lang="en-US" dirty="0"/>
              <a:t>pylorus, typically by performing a </a:t>
            </a:r>
            <a:r>
              <a:rPr lang="en-US" dirty="0" err="1" smtClean="0"/>
              <a:t>gastrojejunostomy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Pyloric </a:t>
            </a:r>
            <a:r>
              <a:rPr lang="en-US" dirty="0"/>
              <a:t>stenosis has been relieved in a 2-month-old </a:t>
            </a:r>
            <a:r>
              <a:rPr lang="en-US" dirty="0" smtClean="0"/>
              <a:t>Thoroughbred by </a:t>
            </a:r>
            <a:r>
              <a:rPr lang="en-US" dirty="0"/>
              <a:t>a modification of the </a:t>
            </a:r>
            <a:r>
              <a:rPr lang="en-US" dirty="0" err="1" smtClean="0"/>
              <a:t>Heineke-Mikulicz</a:t>
            </a:r>
            <a:r>
              <a:rPr lang="en-US" dirty="0" smtClean="0"/>
              <a:t> </a:t>
            </a:r>
            <a:r>
              <a:rPr lang="en-US" dirty="0"/>
              <a:t>technique, </a:t>
            </a:r>
            <a:r>
              <a:rPr lang="en-US" dirty="0" smtClean="0"/>
              <a:t>in which </a:t>
            </a:r>
            <a:r>
              <a:rPr lang="en-US" dirty="0"/>
              <a:t>a full-thickness longitudinal incision through the </a:t>
            </a:r>
            <a:r>
              <a:rPr lang="en-US" dirty="0" smtClean="0"/>
              <a:t>pylorus was </a:t>
            </a:r>
            <a:r>
              <a:rPr lang="en-US" dirty="0"/>
              <a:t>closed transversely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pylorus was mobilized by </a:t>
            </a:r>
            <a:r>
              <a:rPr lang="en-US" dirty="0" smtClean="0"/>
              <a:t>severing the </a:t>
            </a:r>
            <a:r>
              <a:rPr lang="en-US" dirty="0"/>
              <a:t>hepatoduodenal ligament.</a:t>
            </a:r>
          </a:p>
        </p:txBody>
      </p:sp>
    </p:spTree>
    <p:extLst>
      <p:ext uri="{BB962C8B-B14F-4D97-AF65-F5344CB8AC3E}">
        <p14:creationId xmlns:p14="http://schemas.microsoft.com/office/powerpoint/2010/main" val="3602921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40526"/>
            <a:ext cx="8596668" cy="5100836"/>
          </a:xfrm>
        </p:spPr>
        <p:txBody>
          <a:bodyPr>
            <a:normAutofit/>
          </a:bodyPr>
          <a:lstStyle/>
          <a:p>
            <a:r>
              <a:rPr lang="en-US" dirty="0"/>
              <a:t>Alternatively, a series of bypass techniques can be </a:t>
            </a:r>
            <a:r>
              <a:rPr lang="en-US" dirty="0" smtClean="0"/>
              <a:t>performed depending </a:t>
            </a:r>
            <a:r>
              <a:rPr lang="en-US" dirty="0"/>
              <a:t>on the location of the obstruction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bypass </a:t>
            </a:r>
            <a:r>
              <a:rPr lang="en-US" dirty="0"/>
              <a:t>procedures included </a:t>
            </a:r>
            <a:endParaRPr lang="en-US" dirty="0" smtClean="0"/>
          </a:p>
          <a:p>
            <a:r>
              <a:rPr lang="en-US" dirty="0" smtClean="0"/>
              <a:t>1- </a:t>
            </a:r>
            <a:r>
              <a:rPr lang="en-US" dirty="0" err="1" smtClean="0"/>
              <a:t>gastroduodenostomy</a:t>
            </a:r>
            <a:r>
              <a:rPr lang="en-US" dirty="0" smtClean="0"/>
              <a:t>, </a:t>
            </a:r>
          </a:p>
          <a:p>
            <a:r>
              <a:rPr lang="en-US" dirty="0" smtClean="0"/>
              <a:t>2- </a:t>
            </a:r>
            <a:r>
              <a:rPr lang="en-US" dirty="0" err="1" smtClean="0"/>
              <a:t>duodenojejunostomy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3-  </a:t>
            </a:r>
            <a:r>
              <a:rPr lang="en-US" dirty="0" err="1"/>
              <a:t>gastrojejunostomy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These anastomoses can </a:t>
            </a:r>
            <a:r>
              <a:rPr lang="en-US" dirty="0"/>
              <a:t>be hand-sewn or performed with automated </a:t>
            </a:r>
            <a:r>
              <a:rPr lang="en-US" dirty="0" smtClean="0"/>
              <a:t>stapling equipment, </a:t>
            </a:r>
            <a:r>
              <a:rPr lang="en-US" dirty="0"/>
              <a:t>hand-sewn anastomoses may be </a:t>
            </a:r>
            <a:r>
              <a:rPr lang="en-US" dirty="0" smtClean="0"/>
              <a:t>simpler to </a:t>
            </a:r>
            <a:r>
              <a:rPr lang="en-US" dirty="0"/>
              <a:t>perform because of the limited space within a foal’s </a:t>
            </a:r>
            <a:r>
              <a:rPr lang="en-US" dirty="0" smtClean="0"/>
              <a:t>abdomen, which </a:t>
            </a:r>
            <a:r>
              <a:rPr lang="en-US" dirty="0"/>
              <a:t>reduces maneuverability of larger stapling </a:t>
            </a:r>
            <a:r>
              <a:rPr lang="en-US" dirty="0" smtClean="0"/>
              <a:t>instruments.</a:t>
            </a:r>
          </a:p>
          <a:p>
            <a:r>
              <a:rPr lang="en-US" dirty="0" smtClean="0"/>
              <a:t> Although </a:t>
            </a:r>
            <a:r>
              <a:rPr lang="en-US" dirty="0"/>
              <a:t>a three-layer hand-sewn technique has been </a:t>
            </a:r>
            <a:r>
              <a:rPr lang="en-US" dirty="0" smtClean="0"/>
              <a:t>described (</a:t>
            </a:r>
            <a:r>
              <a:rPr lang="en-US" dirty="0" err="1" smtClean="0"/>
              <a:t>seromuscular</a:t>
            </a:r>
            <a:r>
              <a:rPr lang="en-US" dirty="0"/>
              <a:t>, muscular, and mucosal layers), </a:t>
            </a:r>
          </a:p>
        </p:txBody>
      </p:sp>
    </p:spTree>
    <p:extLst>
      <p:ext uri="{BB962C8B-B14F-4D97-AF65-F5344CB8AC3E}">
        <p14:creationId xmlns:p14="http://schemas.microsoft.com/office/powerpoint/2010/main" val="38549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114" y="609601"/>
            <a:ext cx="7379888" cy="853440"/>
          </a:xfrm>
        </p:spPr>
        <p:txBody>
          <a:bodyPr/>
          <a:lstStyle/>
          <a:p>
            <a:r>
              <a:rPr lang="en-US" b="1" dirty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5109"/>
            <a:ext cx="8596668" cy="4356253"/>
          </a:xfrm>
        </p:spPr>
        <p:txBody>
          <a:bodyPr>
            <a:normAutofit/>
          </a:bodyPr>
          <a:lstStyle/>
          <a:p>
            <a:r>
              <a:rPr lang="en-US" dirty="0" smtClean="0"/>
              <a:t>. </a:t>
            </a:r>
            <a:r>
              <a:rPr lang="en-US" dirty="0"/>
              <a:t>The stomach is sharply curved at its </a:t>
            </a:r>
            <a:r>
              <a:rPr lang="en-US" dirty="0" smtClean="0"/>
              <a:t>lesser curvature </a:t>
            </a:r>
            <a:r>
              <a:rPr lang="en-US" dirty="0"/>
              <a:t>so that the cardia and pyloric regions lie adjacent </a:t>
            </a:r>
            <a:r>
              <a:rPr lang="en-US" dirty="0" smtClean="0"/>
              <a:t>to each </a:t>
            </a:r>
            <a:r>
              <a:rPr lang="en-US" dirty="0"/>
              <a:t>other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cardia is attached to the diaphragm by </a:t>
            </a:r>
            <a:r>
              <a:rPr lang="en-US" dirty="0" smtClean="0"/>
              <a:t>the </a:t>
            </a:r>
            <a:r>
              <a:rPr lang="en-US" dirty="0" err="1" smtClean="0"/>
              <a:t>gastrophrenic</a:t>
            </a:r>
            <a:r>
              <a:rPr lang="en-US" dirty="0" smtClean="0"/>
              <a:t> </a:t>
            </a:r>
            <a:r>
              <a:rPr lang="en-US" dirty="0"/>
              <a:t>ligament.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ligament is a continuation of </a:t>
            </a:r>
            <a:r>
              <a:rPr lang="en-US" dirty="0" smtClean="0"/>
              <a:t>the </a:t>
            </a:r>
            <a:r>
              <a:rPr lang="en-US" dirty="0" err="1" smtClean="0"/>
              <a:t>phrenicosplenic</a:t>
            </a:r>
            <a:r>
              <a:rPr lang="en-US" dirty="0" smtClean="0"/>
              <a:t> </a:t>
            </a:r>
            <a:r>
              <a:rPr lang="en-US" dirty="0"/>
              <a:t>ligament and the </a:t>
            </a:r>
            <a:r>
              <a:rPr lang="en-US" dirty="0" err="1"/>
              <a:t>gastrosplenic</a:t>
            </a:r>
            <a:r>
              <a:rPr lang="en-US" dirty="0"/>
              <a:t> ligament </a:t>
            </a:r>
            <a:r>
              <a:rPr lang="en-US" dirty="0" smtClean="0"/>
              <a:t>on the </a:t>
            </a:r>
            <a:r>
              <a:rPr lang="en-US" dirty="0"/>
              <a:t>left side of the abdomen.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greater </a:t>
            </a:r>
            <a:r>
              <a:rPr lang="en-US" dirty="0" err="1" smtClean="0"/>
              <a:t>omentum</a:t>
            </a:r>
            <a:r>
              <a:rPr lang="en-US" dirty="0" smtClean="0"/>
              <a:t>(</a:t>
            </a:r>
            <a:r>
              <a:rPr lang="en-US" i="1" dirty="0"/>
              <a:t>omental </a:t>
            </a:r>
            <a:r>
              <a:rPr lang="en-US" i="1" dirty="0" smtClean="0"/>
              <a:t>bursa)</a:t>
            </a:r>
            <a:r>
              <a:rPr lang="en-US" dirty="0" smtClean="0"/>
              <a:t> attaches along </a:t>
            </a:r>
            <a:r>
              <a:rPr lang="en-US" dirty="0"/>
              <a:t>the greater curvature of the stomach, and it blends </a:t>
            </a:r>
            <a:r>
              <a:rPr lang="en-US" dirty="0" smtClean="0"/>
              <a:t>into the </a:t>
            </a:r>
            <a:r>
              <a:rPr lang="en-US" dirty="0" err="1"/>
              <a:t>gastrophrenic</a:t>
            </a:r>
            <a:r>
              <a:rPr lang="en-US" dirty="0"/>
              <a:t> ligament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epiploic foramen is also bordered dorsally and ventrally </a:t>
            </a:r>
            <a:r>
              <a:rPr lang="en-US" dirty="0" smtClean="0"/>
              <a:t>by the </a:t>
            </a:r>
            <a:r>
              <a:rPr lang="en-US" dirty="0"/>
              <a:t>caudal vena cava and portal vein, respectively. The </a:t>
            </a:r>
            <a:r>
              <a:rPr lang="en-US" dirty="0" smtClean="0"/>
              <a:t>lesser </a:t>
            </a:r>
            <a:r>
              <a:rPr lang="en-US" dirty="0" err="1" smtClean="0"/>
              <a:t>omentum</a:t>
            </a:r>
            <a:r>
              <a:rPr lang="en-US" dirty="0"/>
              <a:t>, which connects the stomach and duodenum to </a:t>
            </a:r>
            <a:r>
              <a:rPr lang="en-US" dirty="0" smtClean="0"/>
              <a:t>the liver</a:t>
            </a:r>
            <a:r>
              <a:rPr lang="en-US" dirty="0"/>
              <a:t>, consists of the </a:t>
            </a:r>
            <a:r>
              <a:rPr lang="en-US" dirty="0" err="1"/>
              <a:t>hepatogastric</a:t>
            </a:r>
            <a:r>
              <a:rPr lang="en-US" dirty="0"/>
              <a:t> and </a:t>
            </a:r>
            <a:r>
              <a:rPr lang="en-US" dirty="0" err="1" smtClean="0"/>
              <a:t>epatoduodenal</a:t>
            </a:r>
            <a:r>
              <a:rPr lang="en-US" dirty="0" smtClean="0"/>
              <a:t> ligaments.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992778"/>
            <a:ext cx="9903579" cy="5381896"/>
          </a:xfrm>
        </p:spPr>
      </p:pic>
    </p:spTree>
    <p:extLst>
      <p:ext uri="{BB962C8B-B14F-4D97-AF65-F5344CB8AC3E}">
        <p14:creationId xmlns:p14="http://schemas.microsoft.com/office/powerpoint/2010/main" val="421056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566"/>
          </a:xfrm>
        </p:spPr>
        <p:txBody>
          <a:bodyPr/>
          <a:lstStyle/>
          <a:p>
            <a:r>
              <a:rPr lang="en-US" dirty="0" smtClean="0"/>
              <a:t>Blood supply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6731"/>
            <a:ext cx="8596668" cy="443463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Aorta </a:t>
            </a:r>
            <a:r>
              <a:rPr lang="en-US" dirty="0"/>
              <a:t>-- celiac artery– 1-splenic, 2-hepatic, 3- left gastric arteries</a:t>
            </a:r>
          </a:p>
          <a:p>
            <a:r>
              <a:rPr lang="en-US" dirty="0"/>
              <a:t>Splenic artery --tributaries left limb of the pancreas and spleen--left gastroepiploic artery,</a:t>
            </a:r>
          </a:p>
          <a:p>
            <a:r>
              <a:rPr lang="en-US" dirty="0">
                <a:solidFill>
                  <a:srgbClr val="FF0000"/>
                </a:solidFill>
              </a:rPr>
              <a:t>left gastroepiploic artery </a:t>
            </a:r>
            <a:r>
              <a:rPr lang="en-US" dirty="0"/>
              <a:t>supplies the greater curvature of the stomach and anastomoses</a:t>
            </a:r>
          </a:p>
          <a:p>
            <a:r>
              <a:rPr lang="en-US" dirty="0"/>
              <a:t>with the </a:t>
            </a:r>
            <a:r>
              <a:rPr lang="en-US" dirty="0">
                <a:solidFill>
                  <a:srgbClr val="FF0000"/>
                </a:solidFill>
              </a:rPr>
              <a:t>right gastroepiploic artery</a:t>
            </a:r>
          </a:p>
          <a:p>
            <a:r>
              <a:rPr lang="en-US" dirty="0">
                <a:solidFill>
                  <a:srgbClr val="FF0000"/>
                </a:solidFill>
              </a:rPr>
              <a:t>hepatic artery </a:t>
            </a:r>
            <a:r>
              <a:rPr lang="en-US" dirty="0"/>
              <a:t>--branches to the liver and gallbladder --right gastric artery, which supplies blood to the </a:t>
            </a:r>
            <a:r>
              <a:rPr lang="en-US" dirty="0">
                <a:solidFill>
                  <a:srgbClr val="FF0000"/>
                </a:solidFill>
              </a:rPr>
              <a:t>pylorus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pyloric antrum</a:t>
            </a:r>
            <a:r>
              <a:rPr lang="en-US" dirty="0"/>
              <a:t>, anastomoses with the </a:t>
            </a:r>
            <a:r>
              <a:rPr lang="en-US" dirty="0">
                <a:solidFill>
                  <a:srgbClr val="FF0000"/>
                </a:solidFill>
              </a:rPr>
              <a:t>left gastric artery</a:t>
            </a:r>
            <a:r>
              <a:rPr lang="en-US" dirty="0"/>
              <a:t> along the lesser curvature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5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supply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venous drainage of the stomach to the portal vein is</a:t>
            </a:r>
          </a:p>
          <a:p>
            <a:r>
              <a:rPr lang="en-US" dirty="0">
                <a:solidFill>
                  <a:srgbClr val="FF0000"/>
                </a:solidFill>
              </a:rPr>
              <a:t>through the </a:t>
            </a:r>
            <a:r>
              <a:rPr lang="en-US" dirty="0" err="1">
                <a:solidFill>
                  <a:srgbClr val="FF0000"/>
                </a:solidFill>
              </a:rPr>
              <a:t>gastrosplenic</a:t>
            </a:r>
            <a:r>
              <a:rPr lang="en-US" dirty="0">
                <a:solidFill>
                  <a:srgbClr val="FF0000"/>
                </a:solidFill>
              </a:rPr>
              <a:t> vein on the left and gastroduodenal</a:t>
            </a:r>
          </a:p>
          <a:p>
            <a:r>
              <a:rPr lang="en-US" dirty="0">
                <a:solidFill>
                  <a:srgbClr val="FF0000"/>
                </a:solidFill>
              </a:rPr>
              <a:t>vein on the right</a:t>
            </a:r>
          </a:p>
          <a:p>
            <a:r>
              <a:rPr lang="en-US" dirty="0"/>
              <a:t>Lymphatic drainage of the stomach is through the gastric and splenic lymph nodes to the hepatic lymph nodes</a:t>
            </a:r>
          </a:p>
          <a:p>
            <a:r>
              <a:rPr lang="en-US" dirty="0">
                <a:solidFill>
                  <a:srgbClr val="00B0F0"/>
                </a:solidFill>
              </a:rPr>
              <a:t>The stomach is innervated by parasympathetic fibers of the </a:t>
            </a:r>
            <a:r>
              <a:rPr lang="en-US" dirty="0" err="1">
                <a:solidFill>
                  <a:srgbClr val="00B0F0"/>
                </a:solidFill>
              </a:rPr>
              <a:t>vagus</a:t>
            </a:r>
            <a:r>
              <a:rPr lang="en-US" dirty="0">
                <a:solidFill>
                  <a:srgbClr val="00B0F0"/>
                </a:solidFill>
              </a:rPr>
              <a:t> nerves and sympathetic fibers of the celiac plexus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8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نتيجة بحث الصور عن ‪stomach anatomy incisura‬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" y="1005840"/>
            <a:ext cx="8634549" cy="538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29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Gastric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stomach wall</a:t>
            </a:r>
          </a:p>
          <a:p>
            <a:r>
              <a:rPr lang="en-US" dirty="0"/>
              <a:t>1-serosa, 2-muscle,3-submucosa, thin elastic layer of areolar tissue   4- mucosa.</a:t>
            </a:r>
          </a:p>
          <a:p>
            <a:r>
              <a:rPr lang="en-US" dirty="0"/>
              <a:t>The muscular composition is divided into three layers</a:t>
            </a:r>
          </a:p>
          <a:p>
            <a:r>
              <a:rPr lang="en-US" dirty="0"/>
              <a:t>1- The longitudinal layer</a:t>
            </a:r>
          </a:p>
          <a:p>
            <a:r>
              <a:rPr lang="en-US" dirty="0"/>
              <a:t>2-The inner circular layer(gastroesophageal (cardiac)Sphincter)</a:t>
            </a:r>
          </a:p>
          <a:p>
            <a:r>
              <a:rPr lang="en-US" dirty="0"/>
              <a:t>Grinding function of the antrum</a:t>
            </a:r>
          </a:p>
          <a:p>
            <a:r>
              <a:rPr lang="en-US" dirty="0"/>
              <a:t>3-The oblique muscle fibers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55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601" y="705395"/>
            <a:ext cx="8898307" cy="5617028"/>
          </a:xfrm>
        </p:spPr>
      </p:pic>
    </p:spTree>
    <p:extLst>
      <p:ext uri="{BB962C8B-B14F-4D97-AF65-F5344CB8AC3E}">
        <p14:creationId xmlns:p14="http://schemas.microsoft.com/office/powerpoint/2010/main" val="3520979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</TotalTime>
  <Words>1949</Words>
  <Application>Microsoft Office PowerPoint</Application>
  <PresentationFormat>Widescreen</PresentationFormat>
  <Paragraphs>115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Tahoma</vt:lpstr>
      <vt:lpstr>Trebuchet MS</vt:lpstr>
      <vt:lpstr>Wingdings 3</vt:lpstr>
      <vt:lpstr>Facet</vt:lpstr>
      <vt:lpstr>Stomach</vt:lpstr>
      <vt:lpstr>Anatomy </vt:lpstr>
      <vt:lpstr>Anatomy</vt:lpstr>
      <vt:lpstr>PowerPoint Presentation</vt:lpstr>
      <vt:lpstr>Blood supply </vt:lpstr>
      <vt:lpstr>Blood supply </vt:lpstr>
      <vt:lpstr>PowerPoint Presentation</vt:lpstr>
      <vt:lpstr>Gastric Layers</vt:lpstr>
      <vt:lpstr>PowerPoint Presentation</vt:lpstr>
      <vt:lpstr>Diagnostic Techniques</vt:lpstr>
      <vt:lpstr>PowerPoint Presentation</vt:lpstr>
      <vt:lpstr>Radiography </vt:lpstr>
      <vt:lpstr>Mechanism of ulcer </vt:lpstr>
      <vt:lpstr>Disorders</vt:lpstr>
      <vt:lpstr>PowerPoint Presentation</vt:lpstr>
      <vt:lpstr>Gastric Impaction </vt:lpstr>
      <vt:lpstr>PowerPoint Presentation</vt:lpstr>
      <vt:lpstr>Chronic Gastric Impaction and Dilation</vt:lpstr>
      <vt:lpstr>Gastric Rupture</vt:lpstr>
      <vt:lpstr>Gastric Neoplasia </vt:lpstr>
      <vt:lpstr>Gastric Outflow Obstruction </vt:lpstr>
      <vt:lpstr> Medical and surgery treatment 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Stomach</dc:title>
  <dc:creator>montaser helal</dc:creator>
  <cp:lastModifiedBy>montaser helal</cp:lastModifiedBy>
  <cp:revision>17</cp:revision>
  <dcterms:created xsi:type="dcterms:W3CDTF">2018-03-14T19:25:53Z</dcterms:created>
  <dcterms:modified xsi:type="dcterms:W3CDTF">2018-04-08T17:41:26Z</dcterms:modified>
</cp:coreProperties>
</file>